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6" r:id="rId4"/>
    <p:sldId id="474" r:id="rId5"/>
    <p:sldId id="470" r:id="rId6"/>
    <p:sldId id="429" r:id="rId7"/>
    <p:sldId id="471" r:id="rId8"/>
    <p:sldId id="434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  <p:embeddedFont>
      <p:font typeface="Orly's Font 2" panose="020B0604020202020204" charset="0"/>
      <p:regular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8399" autoAdjust="0"/>
  </p:normalViewPr>
  <p:slideViewPr>
    <p:cSldViewPr>
      <p:cViewPr>
        <p:scale>
          <a:sx n="75" d="100"/>
          <a:sy n="75" d="100"/>
        </p:scale>
        <p:origin x="-72" y="-246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 common misunderstanding is confusing rows with columns. </a:t>
            </a:r>
          </a:p>
          <a:p>
            <a:r>
              <a:rPr lang="en-US" baseline="0" dirty="0" smtClean="0"/>
              <a:t>Rows are horizontal or across</a:t>
            </a:r>
          </a:p>
          <a:p>
            <a:r>
              <a:rPr lang="en-US" baseline="0" dirty="0" smtClean="0"/>
              <a:t>Columns are vertical or up and down.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 misunderstanding</a:t>
            </a:r>
            <a:r>
              <a:rPr lang="en-US" baseline="0" dirty="0" smtClean="0"/>
              <a:t> is that sometimes we try to make arrays that don’t </a:t>
            </a:r>
            <a:r>
              <a:rPr lang="en-US" strike="noStrike" baseline="0" dirty="0" smtClean="0"/>
              <a:t>work Arrays do not need to</a:t>
            </a:r>
            <a:r>
              <a:rPr lang="en-US" baseline="0" dirty="0" smtClean="0"/>
              <a:t> be set up as 2s. An array for 7 cannot be set up by 2s since there would be one left over. Instead an array for 7 would simply be 7 in one row or column.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Here is another array. There are 4 columns and 5 rows. That means that each column has 5 boxes in it. We can find out by adding 5+5+5+5; We can break that down further into: 5+5=10; 10+5=15; 15+5=20. The sum of 5+5+5+5 = 20,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also 5 columns with 4 boxes I each of them. We can add 4+4+4+4 +4; We can break that down further into :  4+4=8; 8+4=12; 12+4=16; 16+4=20.  The sum of 4+4+4+4+4 = 20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20 blocks in this array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Here is an array of strawberries. There are 2 strawberries in each of the columns; 2+2+2+2. +2=8 If we break that down we would add 2+2 = 4; 2+4 = 6; 6+2=8.</a:t>
            </a:r>
          </a:p>
          <a:p>
            <a:r>
              <a:rPr lang="en-US" baseline="0" dirty="0" smtClean="0"/>
              <a:t>We can also count by the rows. There are 4 strawberries in each row. We can add 4+4=8.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8 strawberries in this array.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can make arrays out of anything. Here is an array of </a:t>
            </a:r>
            <a:r>
              <a:rPr lang="en-US" baseline="0" dirty="0" err="1" smtClean="0"/>
              <a:t>Xs</a:t>
            </a:r>
            <a:r>
              <a:rPr lang="en-US" baseline="0" dirty="0" smtClean="0"/>
              <a:t>. The array is 3 </a:t>
            </a:r>
            <a:r>
              <a:rPr lang="en-US" baseline="0" dirty="0" err="1" smtClean="0"/>
              <a:t>Xs</a:t>
            </a:r>
            <a:r>
              <a:rPr lang="en-US" baseline="0" dirty="0" smtClean="0"/>
              <a:t> by 4 </a:t>
            </a:r>
            <a:r>
              <a:rPr lang="en-US" baseline="0" dirty="0" err="1" smtClean="0"/>
              <a:t>Xs</a:t>
            </a:r>
            <a:r>
              <a:rPr lang="en-US" baseline="0" dirty="0" smtClean="0"/>
              <a:t>. </a:t>
            </a:r>
          </a:p>
          <a:p>
            <a:r>
              <a:rPr lang="en-US" baseline="0" dirty="0" smtClean="0"/>
              <a:t>When we add the columns we add 4+4+4 =; That can be broken down into 4+4=8; 8+4 =12. SO 4+4+4=12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we add the rows it is 3+3+3+3 = </a:t>
            </a:r>
          </a:p>
          <a:p>
            <a:r>
              <a:rPr lang="en-US" baseline="0" dirty="0" smtClean="0"/>
              <a:t>That can be broken down into: 3+3 = 6; 6+3 = 9; 9+3=12.  So 3+3+3+3 = 12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12 </a:t>
            </a:r>
            <a:r>
              <a:rPr lang="en-US" baseline="0" dirty="0" err="1" smtClean="0"/>
              <a:t>xs</a:t>
            </a:r>
            <a:r>
              <a:rPr lang="en-US" baseline="0" dirty="0" smtClean="0"/>
              <a:t> in this array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839177"/>
            <a:ext cx="54864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count quickly?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6121" y="1371421"/>
            <a:ext cx="61150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repeated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arrays.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49033" y="1132861"/>
            <a:ext cx="6536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Rows are horizontal or across.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40078" y="3755101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Columns are vertical or up and down.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65887"/>
              </p:ext>
            </p:extLst>
          </p:nvPr>
        </p:nvGraphicFramePr>
        <p:xfrm>
          <a:off x="3543300" y="2000250"/>
          <a:ext cx="18288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45135" y="2000266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67541" y="2002568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28744" y="2002568"/>
            <a:ext cx="461203" cy="451894"/>
          </a:xfrm>
          <a:prstGeom prst="rect">
            <a:avLst/>
          </a:prstGeom>
          <a:solidFill>
            <a:schemeClr val="accent5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06338" y="200026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89405" y="2462756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03479" y="2914650"/>
            <a:ext cx="461203" cy="45189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0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000250" y="1085850"/>
            <a:ext cx="5143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Sometimes we try to make arrays that don’t work.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171950" y="3077017"/>
            <a:ext cx="800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85850" y="2705152"/>
            <a:ext cx="685800" cy="1605520"/>
            <a:chOff x="1257300" y="2680730"/>
            <a:chExt cx="914400" cy="1834120"/>
          </a:xfrm>
        </p:grpSpPr>
        <p:sp>
          <p:nvSpPr>
            <p:cNvPr id="13" name="Rectangle 12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404449" y="2204425"/>
            <a:ext cx="376766" cy="2549607"/>
            <a:chOff x="3166534" y="1832598"/>
            <a:chExt cx="457328" cy="3242408"/>
          </a:xfrm>
        </p:grpSpPr>
        <p:sp>
          <p:nvSpPr>
            <p:cNvPr id="21" name="Rectangle 2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rot="16200000">
            <a:off x="2714708" y="2744707"/>
            <a:ext cx="685800" cy="1605520"/>
            <a:chOff x="1257300" y="2680730"/>
            <a:chExt cx="914400" cy="1834120"/>
          </a:xfrm>
        </p:grpSpPr>
        <p:sp>
          <p:nvSpPr>
            <p:cNvPr id="47" name="Rectangle 46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Multiply 28"/>
          <p:cNvSpPr/>
          <p:nvPr/>
        </p:nvSpPr>
        <p:spPr>
          <a:xfrm>
            <a:off x="919502" y="2196892"/>
            <a:ext cx="2345809" cy="2626695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7344834" y="2145157"/>
            <a:ext cx="455887" cy="2549607"/>
            <a:chOff x="3166534" y="1832598"/>
            <a:chExt cx="457328" cy="3242408"/>
          </a:xfrm>
        </p:grpSpPr>
        <p:sp>
          <p:nvSpPr>
            <p:cNvPr id="31" name="Rectangle 3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41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39232" y="1680593"/>
            <a:ext cx="1828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5+5 =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953679"/>
              </p:ext>
            </p:extLst>
          </p:nvPr>
        </p:nvGraphicFramePr>
        <p:xfrm>
          <a:off x="3707191" y="857252"/>
          <a:ext cx="3379408" cy="3744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4852"/>
                <a:gridCol w="844852"/>
                <a:gridCol w="844852"/>
                <a:gridCol w="844852"/>
              </a:tblGrid>
              <a:tr h="748989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748989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748989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748989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748989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 rot="16200000">
            <a:off x="2281890" y="2339038"/>
            <a:ext cx="3771902" cy="80831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3097285" y="2357363"/>
            <a:ext cx="3771899" cy="77166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3941835" y="2284482"/>
            <a:ext cx="3771900" cy="917431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4806037" y="2337712"/>
            <a:ext cx="3771898" cy="81096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130926" y="342896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981597" y="342896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825338" y="342898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629400" y="342898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>
            <a:off x="3467732" y="989788"/>
            <a:ext cx="1353" cy="514350"/>
          </a:xfrm>
          <a:prstGeom prst="straightConnector1">
            <a:avLst/>
          </a:prstGeom>
          <a:ln w="38100">
            <a:solidFill>
              <a:schemeClr val="accent5">
                <a:alpha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>
            <a:off x="3438216" y="1743751"/>
            <a:ext cx="1353" cy="514350"/>
          </a:xfrm>
          <a:prstGeom prst="straightConnector1">
            <a:avLst/>
          </a:prstGeom>
          <a:ln w="38100">
            <a:solidFill>
              <a:schemeClr val="accent5">
                <a:alpha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>
            <a:off x="3438217" y="2486698"/>
            <a:ext cx="1353" cy="514350"/>
          </a:xfrm>
          <a:prstGeom prst="straightConnector1">
            <a:avLst/>
          </a:prstGeom>
          <a:ln w="38100">
            <a:solidFill>
              <a:schemeClr val="accent5">
                <a:alpha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>
            <a:off x="3438216" y="3241693"/>
            <a:ext cx="1353" cy="514350"/>
          </a:xfrm>
          <a:prstGeom prst="straightConnector1">
            <a:avLst/>
          </a:prstGeom>
          <a:ln w="38100">
            <a:solidFill>
              <a:schemeClr val="accent5">
                <a:alpha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>
            <a:off x="3445970" y="3915451"/>
            <a:ext cx="1353" cy="514350"/>
          </a:xfrm>
          <a:prstGeom prst="straightConnector1">
            <a:avLst/>
          </a:prstGeom>
          <a:ln w="38100">
            <a:solidFill>
              <a:schemeClr val="accent5">
                <a:alpha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703823" y="857247"/>
            <a:ext cx="3382778" cy="780788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696068" y="1596452"/>
            <a:ext cx="3401403" cy="776639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96067" y="2373091"/>
            <a:ext cx="3401404" cy="740209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703823" y="3113300"/>
            <a:ext cx="3382778" cy="740209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01468" y="3853509"/>
            <a:ext cx="3396003" cy="740209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639232" y="2266142"/>
            <a:ext cx="19896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10+5 = 15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639232" y="2851690"/>
            <a:ext cx="19896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15+5 = 20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544686" y="1638035"/>
            <a:ext cx="1828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4+4 = 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64632" y="2268622"/>
            <a:ext cx="1828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+4 = 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719665" y="2807077"/>
            <a:ext cx="1828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12+4 = 16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43465" y="3374910"/>
            <a:ext cx="1981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16+4 = 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30197" y="1073232"/>
            <a:ext cx="2446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5+5+5+5=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54248" y="1020685"/>
            <a:ext cx="819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77798" y="1073232"/>
            <a:ext cx="2446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4+4+4+4+4=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1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81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1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81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81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build="p"/>
      <p:bldP spid="25" grpId="1" build="allAtOnce"/>
      <p:bldP spid="26" grpId="0" build="p"/>
      <p:bldP spid="26" grpId="1" build="allAtOnce"/>
      <p:bldP spid="27" grpId="0" build="p"/>
      <p:bldP spid="28" grpId="0" build="p"/>
      <p:bldP spid="29" grpId="0" build="p"/>
      <p:bldP spid="30" grpId="0" build="p"/>
      <p:bldP spid="31" grpId="0" build="p"/>
      <p:bldP spid="31" grpId="1" build="allAtOnce"/>
      <p:bldP spid="32" grpId="0" build="p"/>
      <p:bldP spid="32" grpId="1" build="allAtOnce"/>
      <p:bldP spid="32" grpId="2" build="allAtOnce"/>
      <p:bldP spid="3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36179" y="1340551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+ 2 = 4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739334"/>
              </p:ext>
            </p:extLst>
          </p:nvPr>
        </p:nvGraphicFramePr>
        <p:xfrm>
          <a:off x="2171700" y="1885950"/>
          <a:ext cx="4800600" cy="2400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0150"/>
                <a:gridCol w="1200150"/>
                <a:gridCol w="1200150"/>
                <a:gridCol w="1200150"/>
              </a:tblGrid>
              <a:tr h="120015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1200150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286000" y="1955001"/>
            <a:ext cx="4583033" cy="2247743"/>
            <a:chOff x="2286000" y="1954647"/>
            <a:chExt cx="4583033" cy="224774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2286000" y="1954647"/>
              <a:ext cx="935182" cy="108659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3543300" y="1954647"/>
              <a:ext cx="935182" cy="108659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4800600" y="1954647"/>
              <a:ext cx="935182" cy="108659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5888182" y="1954647"/>
              <a:ext cx="935182" cy="108659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2366947" y="3115797"/>
              <a:ext cx="935182" cy="108659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3505200" y="3115797"/>
              <a:ext cx="935182" cy="10865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4751724" y="3115797"/>
              <a:ext cx="935182" cy="10865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46" t="23251" r="54691" b="46758"/>
            <a:stretch/>
          </p:blipFill>
          <p:spPr>
            <a:xfrm>
              <a:off x="5933851" y="3115797"/>
              <a:ext cx="935182" cy="1086593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2199665" y="1878723"/>
            <a:ext cx="1207911" cy="24003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07576" y="1863771"/>
            <a:ext cx="1246524" cy="24003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54101" y="1863771"/>
            <a:ext cx="1081682" cy="24003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35783" y="1863771"/>
            <a:ext cx="1230617" cy="245028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40013" y="1873809"/>
            <a:ext cx="4826387" cy="1215102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40013" y="3070964"/>
            <a:ext cx="4826387" cy="1193107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954189" y="1340551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+ 4 = 6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6172200" y="1340551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+ 6 = 8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27324" y="2802311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+ 4 =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905348" y="774700"/>
            <a:ext cx="3497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+ 2 + 2 + 2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835971" y="790520"/>
            <a:ext cx="69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1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21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1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1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build="p"/>
      <p:bldP spid="20" grpId="0" build="p"/>
      <p:bldP spid="21" grpId="0" build="p"/>
      <p:bldP spid="22" grpId="0" build="p"/>
      <p:bldP spid="23" grpId="0" build="p"/>
      <p:bldP spid="2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3143250" y="2351657"/>
            <a:ext cx="28575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XXX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XXX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XXX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XXX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200400" y="1591330"/>
            <a:ext cx="125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4+4=8</a:t>
            </a:r>
          </a:p>
        </p:txBody>
      </p:sp>
      <p:sp>
        <p:nvSpPr>
          <p:cNvPr id="8" name="Rectangle 7"/>
          <p:cNvSpPr/>
          <p:nvPr/>
        </p:nvSpPr>
        <p:spPr>
          <a:xfrm rot="5400000">
            <a:off x="3347723" y="3176276"/>
            <a:ext cx="1934594" cy="28536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3600312" y="3176276"/>
            <a:ext cx="1934594" cy="28536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3885672" y="3176276"/>
            <a:ext cx="1934594" cy="28536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72340" y="2351659"/>
            <a:ext cx="823309" cy="448691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75867" y="2800350"/>
            <a:ext cx="823309" cy="518606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75867" y="3270913"/>
            <a:ext cx="823309" cy="566649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75867" y="3837562"/>
            <a:ext cx="823309" cy="448691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710289" y="1591330"/>
            <a:ext cx="16418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4+8=12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201333" y="2869326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3+3=6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171700" y="3446695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6+3=9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2171700" y="3991630"/>
            <a:ext cx="1631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9+3=12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3027929" y="971550"/>
            <a:ext cx="3497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4+4+4=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214984" y="959556"/>
            <a:ext cx="745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440485" y="2223166"/>
            <a:ext cx="2072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3+3+3+3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255174" y="2192038"/>
            <a:ext cx="745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1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2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1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1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21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1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1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build="p"/>
      <p:bldP spid="17" grpId="0" build="p"/>
      <p:bldP spid="18" grpId="0" build="p"/>
      <p:bldP spid="19" grpId="0" build="p"/>
      <p:bldP spid="16" grpId="0" build="p"/>
      <p:bldP spid="20" grpId="0" build="p"/>
      <p:bldP spid="20" grpId="1" build="allAtOnce"/>
      <p:bldP spid="21" grpId="0" build="p"/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repeated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arrays.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6687</TotalTime>
  <Words>467</Words>
  <Application>Microsoft Office PowerPoint</Application>
  <PresentationFormat>On-screen Show (16:9)</PresentationFormat>
  <Paragraphs>64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292</cp:revision>
  <dcterms:created xsi:type="dcterms:W3CDTF">2011-06-12T17:04:43Z</dcterms:created>
  <dcterms:modified xsi:type="dcterms:W3CDTF">2015-06-07T12:32:42Z</dcterms:modified>
</cp:coreProperties>
</file>